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2" r:id="rId3"/>
    <p:sldId id="257" r:id="rId4"/>
    <p:sldId id="260" r:id="rId5"/>
    <p:sldId id="263" r:id="rId6"/>
    <p:sldId id="258" r:id="rId7"/>
    <p:sldId id="262" r:id="rId8"/>
    <p:sldId id="259" r:id="rId9"/>
    <p:sldId id="261" r:id="rId10"/>
    <p:sldId id="275" r:id="rId11"/>
    <p:sldId id="267" r:id="rId12"/>
    <p:sldId id="268" r:id="rId13"/>
    <p:sldId id="265" r:id="rId14"/>
    <p:sldId id="264" r:id="rId15"/>
    <p:sldId id="266" r:id="rId16"/>
    <p:sldId id="269" r:id="rId17"/>
    <p:sldId id="274" r:id="rId18"/>
  </p:sldIdLst>
  <p:sldSz cx="9144000" cy="6858000" type="screen4x3"/>
  <p:notesSz cx="6954838" cy="93091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632" autoAdjust="0"/>
    <p:restoredTop sz="94660"/>
  </p:normalViewPr>
  <p:slideViewPr>
    <p:cSldViewPr>
      <p:cViewPr varScale="1">
        <p:scale>
          <a:sx n="81" d="100"/>
          <a:sy n="81" d="100"/>
        </p:scale>
        <p:origin x="112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006B-D4B8-4FD4-B60B-BEAC00E17FE9}" type="datetimeFigureOut">
              <a:rPr lang="es-AR" smtClean="0"/>
              <a:t>23/05/2020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5F1B-DC79-429B-BB4E-FA8A0A5E6E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4804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006B-D4B8-4FD4-B60B-BEAC00E17FE9}" type="datetimeFigureOut">
              <a:rPr lang="es-AR" smtClean="0"/>
              <a:t>23/05/2020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5F1B-DC79-429B-BB4E-FA8A0A5E6E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2492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006B-D4B8-4FD4-B60B-BEAC00E17FE9}" type="datetimeFigureOut">
              <a:rPr lang="es-AR" smtClean="0"/>
              <a:t>23/05/2020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5F1B-DC79-429B-BB4E-FA8A0A5E6E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7015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006B-D4B8-4FD4-B60B-BEAC00E17FE9}" type="datetimeFigureOut">
              <a:rPr lang="es-AR" smtClean="0"/>
              <a:t>23/05/2020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5F1B-DC79-429B-BB4E-FA8A0A5E6E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399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006B-D4B8-4FD4-B60B-BEAC00E17FE9}" type="datetimeFigureOut">
              <a:rPr lang="es-AR" smtClean="0"/>
              <a:t>23/05/2020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5F1B-DC79-429B-BB4E-FA8A0A5E6E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3535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006B-D4B8-4FD4-B60B-BEAC00E17FE9}" type="datetimeFigureOut">
              <a:rPr lang="es-AR" smtClean="0"/>
              <a:t>23/05/2020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5F1B-DC79-429B-BB4E-FA8A0A5E6E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767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006B-D4B8-4FD4-B60B-BEAC00E17FE9}" type="datetimeFigureOut">
              <a:rPr lang="es-AR" smtClean="0"/>
              <a:t>23/05/2020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5F1B-DC79-429B-BB4E-FA8A0A5E6E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8730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006B-D4B8-4FD4-B60B-BEAC00E17FE9}" type="datetimeFigureOut">
              <a:rPr lang="es-AR" smtClean="0"/>
              <a:t>23/05/2020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5F1B-DC79-429B-BB4E-FA8A0A5E6E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86174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006B-D4B8-4FD4-B60B-BEAC00E17FE9}" type="datetimeFigureOut">
              <a:rPr lang="es-AR" smtClean="0"/>
              <a:t>23/05/2020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5F1B-DC79-429B-BB4E-FA8A0A5E6E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4611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006B-D4B8-4FD4-B60B-BEAC00E17FE9}" type="datetimeFigureOut">
              <a:rPr lang="es-AR" smtClean="0"/>
              <a:t>23/05/2020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5F1B-DC79-429B-BB4E-FA8A0A5E6E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4874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006B-D4B8-4FD4-B60B-BEAC00E17FE9}" type="datetimeFigureOut">
              <a:rPr lang="es-AR" smtClean="0"/>
              <a:t>23/05/2020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5F1B-DC79-429B-BB4E-FA8A0A5E6E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543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8006B-D4B8-4FD4-B60B-BEAC00E17FE9}" type="datetimeFigureOut">
              <a:rPr lang="es-AR" smtClean="0"/>
              <a:t>23/05/2020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25F1B-DC79-429B-BB4E-FA8A0A5E6E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0642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" name="AutoShape 2" descr="Vista previa de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32" y="692696"/>
            <a:ext cx="4754791" cy="53398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2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63"/>
    </mc:Choice>
    <mc:Fallback xmlns="">
      <p:transition spd="slow" advTm="127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88" y="736291"/>
            <a:ext cx="9341388" cy="5592062"/>
          </a:xfrm>
        </p:spPr>
      </p:pic>
      <p:grpSp>
        <p:nvGrpSpPr>
          <p:cNvPr id="20" name="Grupo 19"/>
          <p:cNvGrpSpPr/>
          <p:nvPr/>
        </p:nvGrpSpPr>
        <p:grpSpPr>
          <a:xfrm>
            <a:off x="438870" y="1271384"/>
            <a:ext cx="1461392" cy="4704005"/>
            <a:chOff x="521113" y="203200"/>
            <a:chExt cx="1948522" cy="6272006"/>
          </a:xfrm>
        </p:grpSpPr>
        <p:pic>
          <p:nvPicPr>
            <p:cNvPr id="21" name="Picture 2">
              <a:extLst>
                <a:ext uri="{FF2B5EF4-FFF2-40B4-BE49-F238E27FC236}">
                  <a16:creationId xmlns="" xmlns:a16="http://schemas.microsoft.com/office/drawing/2014/main" id="{4BB258E7-8491-BA4D-8506-D7B07D6AF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958" y="781842"/>
              <a:ext cx="1924834" cy="2863487"/>
            </a:xfrm>
            <a:prstGeom prst="rect">
              <a:avLst/>
            </a:prstGeom>
          </p:spPr>
        </p:pic>
        <p:pic>
          <p:nvPicPr>
            <p:cNvPr id="26" name="Picture 5">
              <a:extLst>
                <a:ext uri="{FF2B5EF4-FFF2-40B4-BE49-F238E27FC236}">
                  <a16:creationId xmlns="" xmlns:a16="http://schemas.microsoft.com/office/drawing/2014/main" id="{5334F638-DC49-9747-8764-9F77093F3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958" y="3541947"/>
              <a:ext cx="1924834" cy="2366761"/>
            </a:xfrm>
            <a:prstGeom prst="rect">
              <a:avLst/>
            </a:prstGeom>
          </p:spPr>
        </p:pic>
        <p:grpSp>
          <p:nvGrpSpPr>
            <p:cNvPr id="27" name="Grupo 26"/>
            <p:cNvGrpSpPr/>
            <p:nvPr/>
          </p:nvGrpSpPr>
          <p:grpSpPr>
            <a:xfrm>
              <a:off x="521113" y="203200"/>
              <a:ext cx="1948522" cy="6272006"/>
              <a:chOff x="521113" y="203200"/>
              <a:chExt cx="1948522" cy="6272006"/>
            </a:xfrm>
          </p:grpSpPr>
          <p:sp>
            <p:nvSpPr>
              <p:cNvPr id="28" name="Rectángulo 27"/>
              <p:cNvSpPr/>
              <p:nvPr/>
            </p:nvSpPr>
            <p:spPr>
              <a:xfrm>
                <a:off x="521114" y="203200"/>
                <a:ext cx="1948521" cy="578642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900" b="1" dirty="0">
                    <a:solidFill>
                      <a:schemeClr val="bg1"/>
                    </a:solidFill>
                    <a:latin typeface="Helvetica" pitchFamily="2" charset="0"/>
                  </a:rPr>
                  <a:t>DRA. MARÍA DEL CARMEN SILVA CROOME</a:t>
                </a:r>
              </a:p>
            </p:txBody>
          </p:sp>
          <p:sp>
            <p:nvSpPr>
              <p:cNvPr id="29" name="Rectángulo 28"/>
              <p:cNvSpPr/>
              <p:nvPr/>
            </p:nvSpPr>
            <p:spPr>
              <a:xfrm>
                <a:off x="521113" y="5896564"/>
                <a:ext cx="1948521" cy="57864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900" b="1" dirty="0">
                    <a:solidFill>
                      <a:schemeClr val="bg1"/>
                    </a:solidFill>
                    <a:latin typeface="Helvetica" pitchFamily="2" charset="0"/>
                  </a:rPr>
                  <a:t>DR. EDUARDO PUSIOL</a:t>
                </a:r>
                <a:endParaRPr lang="es-AR" sz="9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16" name="Rectángulo 21">
            <a:extLst>
              <a:ext uri="{FF2B5EF4-FFF2-40B4-BE49-F238E27FC236}">
                <a16:creationId xmlns="" xmlns:a16="http://schemas.microsoft.com/office/drawing/2014/main" id="{F9AB41DB-B294-3843-9612-79C103B19E6A}"/>
              </a:ext>
            </a:extLst>
          </p:cNvPr>
          <p:cNvSpPr/>
          <p:nvPr/>
        </p:nvSpPr>
        <p:spPr>
          <a:xfrm>
            <a:off x="1721401" y="3212634"/>
            <a:ext cx="696392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  <a:latin typeface="Helvetica" pitchFamily="2" charset="0"/>
              </a:rPr>
              <a:t>LOS CAMINOS </a:t>
            </a:r>
            <a:r>
              <a:rPr lang="en-US" sz="4050" b="1" dirty="0">
                <a:solidFill>
                  <a:schemeClr val="bg1"/>
                </a:solidFill>
                <a:latin typeface="Helvetica" pitchFamily="2" charset="0"/>
              </a:rPr>
              <a:t>DEL YODO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4015616" y="1355063"/>
            <a:ext cx="1938117" cy="700606"/>
            <a:chOff x="5208354" y="-27561"/>
            <a:chExt cx="2584156" cy="934141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7"/>
            <a:stretch/>
          </p:blipFill>
          <p:spPr>
            <a:xfrm>
              <a:off x="6076675" y="319521"/>
              <a:ext cx="1650642" cy="587059"/>
            </a:xfrm>
            <a:prstGeom prst="rect">
              <a:avLst/>
            </a:prstGeom>
          </p:spPr>
        </p:pic>
        <p:sp>
          <p:nvSpPr>
            <p:cNvPr id="19" name="CuadroTexto 18"/>
            <p:cNvSpPr txBox="1"/>
            <p:nvPr/>
          </p:nvSpPr>
          <p:spPr>
            <a:xfrm>
              <a:off x="6207762" y="-27561"/>
              <a:ext cx="158474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2100" b="1" dirty="0">
                  <a:solidFill>
                    <a:srgbClr val="292266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CABE</a:t>
              </a:r>
              <a:endParaRPr lang="es-AR" sz="2100" b="1" dirty="0">
                <a:solidFill>
                  <a:srgbClr val="2922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0" name="Imagen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28"/>
            <a:stretch/>
          </p:blipFill>
          <p:spPr>
            <a:xfrm>
              <a:off x="5208354" y="-27561"/>
              <a:ext cx="914400" cy="845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499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115616" y="1340768"/>
            <a:ext cx="8208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sz="2000" b="1" dirty="0" smtClean="0">
              <a:solidFill>
                <a:schemeClr val="tx2"/>
              </a:solidFill>
            </a:endParaRPr>
          </a:p>
          <a:p>
            <a:r>
              <a:rPr lang="es-AR" sz="2000" b="1" dirty="0" smtClean="0">
                <a:solidFill>
                  <a:schemeClr val="tx2"/>
                </a:solidFill>
              </a:rPr>
              <a:t>1</a:t>
            </a:r>
            <a:r>
              <a:rPr lang="es-AR" sz="2000" b="1" dirty="0">
                <a:solidFill>
                  <a:schemeClr val="tx2"/>
                </a:solidFill>
              </a:rPr>
              <a:t>.- </a:t>
            </a:r>
            <a:r>
              <a:rPr lang="es-AR" sz="2000" b="1" dirty="0" smtClean="0">
                <a:solidFill>
                  <a:schemeClr val="tx2"/>
                </a:solidFill>
              </a:rPr>
              <a:t>Primer dato….a fines del siglo XVIII</a:t>
            </a:r>
          </a:p>
          <a:p>
            <a:endParaRPr lang="es-AR" sz="2000" b="1" dirty="0">
              <a:solidFill>
                <a:schemeClr val="tx2"/>
              </a:solidFill>
            </a:endParaRPr>
          </a:p>
          <a:p>
            <a:r>
              <a:rPr lang="es-AR" sz="2000" b="1" dirty="0">
                <a:solidFill>
                  <a:schemeClr val="tx2"/>
                </a:solidFill>
              </a:rPr>
              <a:t>2.- </a:t>
            </a:r>
            <a:r>
              <a:rPr lang="es-AR" sz="2000" b="1" dirty="0" smtClean="0">
                <a:solidFill>
                  <a:schemeClr val="tx2"/>
                </a:solidFill>
              </a:rPr>
              <a:t>1821…Peter </a:t>
            </a:r>
            <a:r>
              <a:rPr lang="es-AR" sz="2000" b="1" dirty="0" err="1" smtClean="0">
                <a:solidFill>
                  <a:schemeClr val="tx2"/>
                </a:solidFill>
              </a:rPr>
              <a:t>Schmitd</a:t>
            </a:r>
            <a:r>
              <a:rPr lang="es-AR" sz="2000" b="1" dirty="0" smtClean="0">
                <a:solidFill>
                  <a:schemeClr val="tx2"/>
                </a:solidFill>
              </a:rPr>
              <a:t> Mayer describe a la población….</a:t>
            </a:r>
          </a:p>
          <a:p>
            <a:endParaRPr lang="es-AR" sz="2000" b="1" dirty="0">
              <a:solidFill>
                <a:schemeClr val="tx2"/>
              </a:solidFill>
            </a:endParaRPr>
          </a:p>
          <a:p>
            <a:r>
              <a:rPr lang="es-AR" sz="2000" b="1" dirty="0">
                <a:solidFill>
                  <a:schemeClr val="tx2"/>
                </a:solidFill>
              </a:rPr>
              <a:t>3</a:t>
            </a:r>
            <a:r>
              <a:rPr lang="es-AR" sz="2000" b="1" dirty="0" smtClean="0">
                <a:solidFill>
                  <a:schemeClr val="tx2"/>
                </a:solidFill>
              </a:rPr>
              <a:t>.- 1869. Primer Censo Nacional…Mendoza primera</a:t>
            </a:r>
          </a:p>
          <a:p>
            <a:endParaRPr lang="es-AR" sz="2000" b="1" dirty="0" smtClean="0">
              <a:solidFill>
                <a:schemeClr val="tx2"/>
              </a:solidFill>
            </a:endParaRPr>
          </a:p>
          <a:p>
            <a:r>
              <a:rPr lang="es-AR" sz="2000" b="1" dirty="0" smtClean="0">
                <a:solidFill>
                  <a:schemeClr val="tx2"/>
                </a:solidFill>
              </a:rPr>
              <a:t>4.- 1933, encuesta parcial…1937 Profilaxis escolar primaria</a:t>
            </a:r>
          </a:p>
          <a:p>
            <a:endParaRPr lang="es-AR" sz="2000" b="1" dirty="0" smtClean="0">
              <a:solidFill>
                <a:schemeClr val="tx2"/>
              </a:solidFill>
            </a:endParaRPr>
          </a:p>
          <a:p>
            <a:r>
              <a:rPr lang="es-AR" sz="2000" b="1" dirty="0" smtClean="0">
                <a:solidFill>
                  <a:schemeClr val="tx2"/>
                </a:solidFill>
              </a:rPr>
              <a:t>5.- 1940, Primer Censo Escolar de </a:t>
            </a:r>
            <a:r>
              <a:rPr lang="es-AR" sz="2000" b="1" dirty="0" err="1" smtClean="0">
                <a:solidFill>
                  <a:schemeClr val="tx2"/>
                </a:solidFill>
              </a:rPr>
              <a:t>Bociosos</a:t>
            </a:r>
            <a:r>
              <a:rPr lang="es-AR" sz="2000" b="1" dirty="0" smtClean="0">
                <a:solidFill>
                  <a:schemeClr val="tx2"/>
                </a:solidFill>
              </a:rPr>
              <a:t> de escuelas provinciales primarias</a:t>
            </a:r>
          </a:p>
          <a:p>
            <a:endParaRPr lang="es-AR" sz="2000" b="1" dirty="0" smtClean="0">
              <a:solidFill>
                <a:schemeClr val="tx2"/>
              </a:solidFill>
            </a:endParaRPr>
          </a:p>
          <a:p>
            <a:r>
              <a:rPr lang="es-AR" sz="2000" b="1" dirty="0" smtClean="0">
                <a:solidFill>
                  <a:schemeClr val="tx2"/>
                </a:solidFill>
              </a:rPr>
              <a:t>6.- 1950. Estudio del agua.</a:t>
            </a:r>
          </a:p>
          <a:p>
            <a:r>
              <a:rPr lang="es-AR" sz="2000" b="1" dirty="0">
                <a:solidFill>
                  <a:schemeClr val="tx2"/>
                </a:solidFill>
              </a:rPr>
              <a:t> </a:t>
            </a:r>
            <a:r>
              <a:rPr lang="es-AR" sz="2000" b="1" dirty="0" smtClean="0">
                <a:solidFill>
                  <a:schemeClr val="tx2"/>
                </a:solidFill>
              </a:rPr>
              <a:t>      </a:t>
            </a:r>
            <a:endParaRPr lang="es-AR" sz="2000" b="1" dirty="0">
              <a:solidFill>
                <a:schemeClr val="tx2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907704" y="188640"/>
            <a:ext cx="4343048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s-AR" sz="3200" b="1" dirty="0" smtClean="0">
                <a:solidFill>
                  <a:schemeClr val="bg1"/>
                </a:solidFill>
              </a:rPr>
              <a:t>Experiencia en Mendoza</a:t>
            </a:r>
            <a:endParaRPr lang="es-AR" sz="3200" dirty="0">
              <a:solidFill>
                <a:schemeClr val="bg1"/>
              </a:solidFill>
            </a:endParaRPr>
          </a:p>
        </p:txBody>
      </p:sp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680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25"/>
    </mc:Choice>
    <mc:Fallback xmlns="">
      <p:transition spd="slow" advTm="169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475656" y="2924944"/>
            <a:ext cx="6419321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s-AR" sz="3200" dirty="0" smtClean="0">
                <a:solidFill>
                  <a:schemeClr val="bg1"/>
                </a:solidFill>
              </a:rPr>
              <a:t>CREACION DEL INSTITUTO DEL BOCIO</a:t>
            </a:r>
            <a:endParaRPr lang="es-AR" sz="3200" dirty="0">
              <a:solidFill>
                <a:schemeClr val="bg1"/>
              </a:solidFill>
            </a:endParaRP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59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35"/>
    </mc:Choice>
    <mc:Fallback xmlns="">
      <p:transition spd="slow" advTm="83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817240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99"/>
    </mc:Choice>
    <mc:Fallback xmlns="">
      <p:transition spd="slow" advTm="63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ista previa de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3" name="AutoShape 4" descr="Vista previa de imag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" name="AutoShape 6" descr="Vista previa de image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337"/>
            <a:ext cx="8224465" cy="643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0"/>
    </mc:Choice>
    <mc:Fallback xmlns="">
      <p:transition spd="slow" advTm="26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ista previa de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3" name="AutoShape 4" descr="Vista previa de imag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" name="AutoShape 6" descr="Vista previa de image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87813"/>
            <a:ext cx="8512497" cy="670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8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83"/>
    </mc:Choice>
    <mc:Fallback xmlns="">
      <p:transition spd="slow" advTm="49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91" y="44624"/>
            <a:ext cx="824276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4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75"/>
    </mc:Choice>
    <mc:Fallback xmlns="">
      <p:transition spd="slow" advTm="18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69" y="557377"/>
            <a:ext cx="10329529" cy="5719573"/>
          </a:xfrm>
        </p:spPr>
      </p:pic>
      <p:sp>
        <p:nvSpPr>
          <p:cNvPr id="9" name="Rectángulo 21">
            <a:extLst>
              <a:ext uri="{FF2B5EF4-FFF2-40B4-BE49-F238E27FC236}">
                <a16:creationId xmlns="" xmlns:a16="http://schemas.microsoft.com/office/drawing/2014/main" id="{F9AB41DB-B294-3843-9612-79C103B19E6A}"/>
              </a:ext>
            </a:extLst>
          </p:cNvPr>
          <p:cNvSpPr/>
          <p:nvPr/>
        </p:nvSpPr>
        <p:spPr>
          <a:xfrm>
            <a:off x="1990929" y="3162362"/>
            <a:ext cx="696392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  <a:latin typeface="Helvetica" pitchFamily="2" charset="0"/>
              </a:rPr>
              <a:t>LOS CAMINOS </a:t>
            </a:r>
            <a:r>
              <a:rPr lang="en-US" sz="4050" b="1" dirty="0">
                <a:solidFill>
                  <a:schemeClr val="bg1"/>
                </a:solidFill>
                <a:latin typeface="Helvetica" pitchFamily="2" charset="0"/>
              </a:rPr>
              <a:t>DEL YODO</a:t>
            </a:r>
          </a:p>
        </p:txBody>
      </p:sp>
      <p:grpSp>
        <p:nvGrpSpPr>
          <p:cNvPr id="27" name="Grupo 26"/>
          <p:cNvGrpSpPr/>
          <p:nvPr/>
        </p:nvGrpSpPr>
        <p:grpSpPr>
          <a:xfrm>
            <a:off x="438870" y="1300362"/>
            <a:ext cx="1461392" cy="4704005"/>
            <a:chOff x="521113" y="203200"/>
            <a:chExt cx="1948522" cy="6272006"/>
          </a:xfrm>
        </p:grpSpPr>
        <p:pic>
          <p:nvPicPr>
            <p:cNvPr id="28" name="Picture 2">
              <a:extLst>
                <a:ext uri="{FF2B5EF4-FFF2-40B4-BE49-F238E27FC236}">
                  <a16:creationId xmlns="" xmlns:a16="http://schemas.microsoft.com/office/drawing/2014/main" id="{4BB258E7-8491-BA4D-8506-D7B07D6AF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958" y="781842"/>
              <a:ext cx="1924834" cy="2863487"/>
            </a:xfrm>
            <a:prstGeom prst="rect">
              <a:avLst/>
            </a:prstGeom>
          </p:spPr>
        </p:pic>
        <p:pic>
          <p:nvPicPr>
            <p:cNvPr id="29" name="Picture 5">
              <a:extLst>
                <a:ext uri="{FF2B5EF4-FFF2-40B4-BE49-F238E27FC236}">
                  <a16:creationId xmlns="" xmlns:a16="http://schemas.microsoft.com/office/drawing/2014/main" id="{5334F638-DC49-9747-8764-9F77093F3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958" y="3541947"/>
              <a:ext cx="1924834" cy="2366761"/>
            </a:xfrm>
            <a:prstGeom prst="rect">
              <a:avLst/>
            </a:prstGeom>
          </p:spPr>
        </p:pic>
        <p:grpSp>
          <p:nvGrpSpPr>
            <p:cNvPr id="30" name="Grupo 29"/>
            <p:cNvGrpSpPr/>
            <p:nvPr/>
          </p:nvGrpSpPr>
          <p:grpSpPr>
            <a:xfrm>
              <a:off x="521113" y="203200"/>
              <a:ext cx="1948522" cy="6272006"/>
              <a:chOff x="521113" y="203200"/>
              <a:chExt cx="1948522" cy="6272006"/>
            </a:xfrm>
          </p:grpSpPr>
          <p:sp>
            <p:nvSpPr>
              <p:cNvPr id="31" name="Rectángulo 30"/>
              <p:cNvSpPr/>
              <p:nvPr/>
            </p:nvSpPr>
            <p:spPr>
              <a:xfrm>
                <a:off x="521114" y="203200"/>
                <a:ext cx="1948521" cy="578642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900" b="1" dirty="0">
                    <a:solidFill>
                      <a:schemeClr val="bg1"/>
                    </a:solidFill>
                    <a:latin typeface="Helvetica" pitchFamily="2" charset="0"/>
                  </a:rPr>
                  <a:t>DRA. MARÍA DEL CARMEN SILVA CROOME</a:t>
                </a:r>
              </a:p>
            </p:txBody>
          </p:sp>
          <p:sp>
            <p:nvSpPr>
              <p:cNvPr id="32" name="Rectángulo 31"/>
              <p:cNvSpPr/>
              <p:nvPr/>
            </p:nvSpPr>
            <p:spPr>
              <a:xfrm>
                <a:off x="521113" y="5896564"/>
                <a:ext cx="1948521" cy="57864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900" b="1" dirty="0">
                    <a:solidFill>
                      <a:schemeClr val="bg1"/>
                    </a:solidFill>
                    <a:latin typeface="Helvetica" pitchFamily="2" charset="0"/>
                  </a:rPr>
                  <a:t>DR. EDUARDO PUSIOL</a:t>
                </a:r>
                <a:endParaRPr lang="es-AR" sz="9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</p:grpSp>
      <p:grpSp>
        <p:nvGrpSpPr>
          <p:cNvPr id="7" name="Grupo 6"/>
          <p:cNvGrpSpPr/>
          <p:nvPr/>
        </p:nvGrpSpPr>
        <p:grpSpPr>
          <a:xfrm>
            <a:off x="6521326" y="1126668"/>
            <a:ext cx="1938117" cy="700606"/>
            <a:chOff x="5208354" y="-27561"/>
            <a:chExt cx="2584156" cy="934141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7"/>
            <a:stretch/>
          </p:blipFill>
          <p:spPr>
            <a:xfrm>
              <a:off x="6076675" y="319521"/>
              <a:ext cx="1650642" cy="587059"/>
            </a:xfrm>
            <a:prstGeom prst="rect">
              <a:avLst/>
            </a:prstGeom>
          </p:spPr>
        </p:pic>
        <p:sp>
          <p:nvSpPr>
            <p:cNvPr id="20" name="CuadroTexto 19"/>
            <p:cNvSpPr txBox="1"/>
            <p:nvPr/>
          </p:nvSpPr>
          <p:spPr>
            <a:xfrm>
              <a:off x="6207762" y="-27561"/>
              <a:ext cx="158474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2100" b="1" dirty="0">
                  <a:solidFill>
                    <a:srgbClr val="292266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CABE</a:t>
              </a:r>
              <a:endParaRPr lang="es-AR" sz="2100" b="1" dirty="0">
                <a:solidFill>
                  <a:srgbClr val="2922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28"/>
            <a:stretch/>
          </p:blipFill>
          <p:spPr>
            <a:xfrm>
              <a:off x="5208354" y="-27561"/>
              <a:ext cx="914400" cy="845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824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1294" y="-171400"/>
            <a:ext cx="13406580" cy="7200800"/>
          </a:xfrm>
        </p:spPr>
      </p:pic>
      <p:grpSp>
        <p:nvGrpSpPr>
          <p:cNvPr id="21" name="Grupo 20"/>
          <p:cNvGrpSpPr/>
          <p:nvPr/>
        </p:nvGrpSpPr>
        <p:grpSpPr>
          <a:xfrm>
            <a:off x="438870" y="1136155"/>
            <a:ext cx="1461392" cy="4704005"/>
            <a:chOff x="521113" y="203200"/>
            <a:chExt cx="1948522" cy="6272006"/>
          </a:xfrm>
        </p:grpSpPr>
        <p:pic>
          <p:nvPicPr>
            <p:cNvPr id="22" name="Picture 2">
              <a:extLst>
                <a:ext uri="{FF2B5EF4-FFF2-40B4-BE49-F238E27FC236}">
                  <a16:creationId xmlns="" xmlns:a16="http://schemas.microsoft.com/office/drawing/2014/main" id="{4BB258E7-8491-BA4D-8506-D7B07D6AF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958" y="781842"/>
              <a:ext cx="1924834" cy="2863487"/>
            </a:xfrm>
            <a:prstGeom prst="rect">
              <a:avLst/>
            </a:prstGeom>
          </p:spPr>
        </p:pic>
        <p:pic>
          <p:nvPicPr>
            <p:cNvPr id="23" name="Picture 5">
              <a:extLst>
                <a:ext uri="{FF2B5EF4-FFF2-40B4-BE49-F238E27FC236}">
                  <a16:creationId xmlns="" xmlns:a16="http://schemas.microsoft.com/office/drawing/2014/main" id="{5334F638-DC49-9747-8764-9F77093F3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958" y="3541947"/>
              <a:ext cx="1924834" cy="2366761"/>
            </a:xfrm>
            <a:prstGeom prst="rect">
              <a:avLst/>
            </a:prstGeom>
          </p:spPr>
        </p:pic>
        <p:grpSp>
          <p:nvGrpSpPr>
            <p:cNvPr id="24" name="Grupo 23"/>
            <p:cNvGrpSpPr/>
            <p:nvPr/>
          </p:nvGrpSpPr>
          <p:grpSpPr>
            <a:xfrm>
              <a:off x="521113" y="203200"/>
              <a:ext cx="1948522" cy="6272006"/>
              <a:chOff x="521113" y="203200"/>
              <a:chExt cx="1948522" cy="6272006"/>
            </a:xfrm>
          </p:grpSpPr>
          <p:sp>
            <p:nvSpPr>
              <p:cNvPr id="25" name="Rectángulo 24"/>
              <p:cNvSpPr/>
              <p:nvPr/>
            </p:nvSpPr>
            <p:spPr>
              <a:xfrm>
                <a:off x="521114" y="203200"/>
                <a:ext cx="1948521" cy="578642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900" b="1" dirty="0">
                    <a:solidFill>
                      <a:schemeClr val="bg1"/>
                    </a:solidFill>
                    <a:latin typeface="Helvetica" pitchFamily="2" charset="0"/>
                  </a:rPr>
                  <a:t>DRA. MARÍA DEL CARMEN SILVA CROOME</a:t>
                </a:r>
              </a:p>
            </p:txBody>
          </p:sp>
          <p:sp>
            <p:nvSpPr>
              <p:cNvPr id="26" name="Rectángulo 25"/>
              <p:cNvSpPr/>
              <p:nvPr/>
            </p:nvSpPr>
            <p:spPr>
              <a:xfrm>
                <a:off x="521113" y="5896564"/>
                <a:ext cx="1948521" cy="57864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900" b="1" dirty="0">
                    <a:solidFill>
                      <a:schemeClr val="bg1"/>
                    </a:solidFill>
                    <a:latin typeface="Helvetica" pitchFamily="2" charset="0"/>
                  </a:rPr>
                  <a:t>DR. EDUARDO PUSIOL</a:t>
                </a:r>
                <a:endParaRPr lang="es-AR" sz="9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16" name="Rectángulo 21">
            <a:extLst>
              <a:ext uri="{FF2B5EF4-FFF2-40B4-BE49-F238E27FC236}">
                <a16:creationId xmlns="" xmlns:a16="http://schemas.microsoft.com/office/drawing/2014/main" id="{F9AB41DB-B294-3843-9612-79C103B19E6A}"/>
              </a:ext>
            </a:extLst>
          </p:cNvPr>
          <p:cNvSpPr/>
          <p:nvPr/>
        </p:nvSpPr>
        <p:spPr>
          <a:xfrm>
            <a:off x="2079747" y="3273357"/>
            <a:ext cx="696392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  <a:latin typeface="Helvetica" pitchFamily="2" charset="0"/>
              </a:rPr>
              <a:t>LOS CAMINOS </a:t>
            </a:r>
            <a:r>
              <a:rPr lang="en-US" sz="4050" b="1" dirty="0">
                <a:solidFill>
                  <a:schemeClr val="bg1"/>
                </a:solidFill>
                <a:latin typeface="Helvetica" pitchFamily="2" charset="0"/>
              </a:rPr>
              <a:t>DEL YODO</a:t>
            </a:r>
          </a:p>
        </p:txBody>
      </p:sp>
      <p:grpSp>
        <p:nvGrpSpPr>
          <p:cNvPr id="27" name="Grupo 26"/>
          <p:cNvGrpSpPr/>
          <p:nvPr/>
        </p:nvGrpSpPr>
        <p:grpSpPr>
          <a:xfrm>
            <a:off x="6891170" y="1145619"/>
            <a:ext cx="1938117" cy="700606"/>
            <a:chOff x="5208354" y="-27561"/>
            <a:chExt cx="2584156" cy="934141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7"/>
            <a:stretch/>
          </p:blipFill>
          <p:spPr>
            <a:xfrm>
              <a:off x="6076675" y="319521"/>
              <a:ext cx="1650642" cy="587059"/>
            </a:xfrm>
            <a:prstGeom prst="rect">
              <a:avLst/>
            </a:prstGeom>
          </p:spPr>
        </p:pic>
        <p:sp>
          <p:nvSpPr>
            <p:cNvPr id="29" name="CuadroTexto 28"/>
            <p:cNvSpPr txBox="1"/>
            <p:nvPr/>
          </p:nvSpPr>
          <p:spPr>
            <a:xfrm>
              <a:off x="6207762" y="-27561"/>
              <a:ext cx="158474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2100" b="1" dirty="0">
                  <a:solidFill>
                    <a:srgbClr val="292266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CABE</a:t>
              </a:r>
              <a:endParaRPr lang="es-AR" sz="2100" b="1" dirty="0">
                <a:solidFill>
                  <a:srgbClr val="2922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0" name="Imagen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28"/>
            <a:stretch/>
          </p:blipFill>
          <p:spPr>
            <a:xfrm>
              <a:off x="5208354" y="-27561"/>
              <a:ext cx="914400" cy="845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91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662880" y="692696"/>
            <a:ext cx="8229600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es-AR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0" hangingPunct="0">
              <a:defRPr/>
            </a:pPr>
            <a:endParaRPr lang="es-AR" sz="2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0" hangingPunct="0">
              <a:defRPr/>
            </a:pPr>
            <a:r>
              <a:rPr lang="es-AR" sz="4000" b="1" dirty="0" smtClean="0">
                <a:solidFill>
                  <a:srgbClr val="C00000"/>
                </a:solidFill>
                <a:latin typeface="Arial" charset="0"/>
              </a:rPr>
              <a:t>BOCIO y DÉFICIT DE IODO</a:t>
            </a:r>
          </a:p>
          <a:p>
            <a:pPr algn="ctr" eaLnBrk="0" hangingPunct="0">
              <a:defRPr/>
            </a:pPr>
            <a:endParaRPr lang="es-AR" sz="4000" b="1" dirty="0" smtClean="0">
              <a:solidFill>
                <a:srgbClr val="C00000"/>
              </a:solidFill>
              <a:latin typeface="Arial" charset="0"/>
            </a:endParaRPr>
          </a:p>
          <a:p>
            <a:pPr algn="ctr" eaLnBrk="0" hangingPunct="0">
              <a:defRPr/>
            </a:pPr>
            <a:r>
              <a:rPr lang="es-AR" sz="4000" b="1" dirty="0" smtClean="0">
                <a:solidFill>
                  <a:srgbClr val="C00000"/>
                </a:solidFill>
                <a:latin typeface="Arial" charset="0"/>
              </a:rPr>
              <a:t>HISTORIA</a:t>
            </a:r>
          </a:p>
          <a:p>
            <a:pPr algn="ctr" eaLnBrk="0" hangingPunct="0">
              <a:defRPr/>
            </a:pPr>
            <a:endParaRPr lang="es-AR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0" hangingPunct="0">
              <a:defRPr/>
            </a:pPr>
            <a:r>
              <a:rPr lang="es-A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s-AR" sz="2800" b="1" i="1" dirty="0" smtClean="0">
                <a:latin typeface="Arial Narrow" pitchFamily="34" charset="0"/>
              </a:rPr>
              <a:t>    </a:t>
            </a:r>
            <a:endParaRPr lang="es-AR" sz="2800" b="1" i="1" dirty="0">
              <a:latin typeface="Arial Narrow" pitchFamily="34" charset="0"/>
            </a:endParaRPr>
          </a:p>
          <a:p>
            <a:pPr algn="r" eaLnBrk="0" hangingPunct="0">
              <a:defRPr/>
            </a:pPr>
            <a:endParaRPr lang="es-AR" sz="2800" b="1" i="1" dirty="0">
              <a:latin typeface="Arial Narrow" pitchFamily="34" charset="0"/>
            </a:endParaRPr>
          </a:p>
          <a:p>
            <a:pPr algn="r" eaLnBrk="0" hangingPunct="0">
              <a:defRPr/>
            </a:pPr>
            <a:r>
              <a:rPr lang="es-AR" sz="1400" b="1" i="1" dirty="0">
                <a:latin typeface="Arial Narrow" pitchFamily="34" charset="0"/>
              </a:rPr>
              <a:t>Dr.  Eduardo </a:t>
            </a:r>
            <a:r>
              <a:rPr lang="es-AR" sz="1400" b="1" i="1" dirty="0" err="1">
                <a:latin typeface="Arial Narrow" pitchFamily="34" charset="0"/>
              </a:rPr>
              <a:t>Pusiol</a:t>
            </a:r>
            <a:endParaRPr lang="es-AR" sz="1400" b="1" i="1" dirty="0">
              <a:latin typeface="Arial Narrow" pitchFamily="34" charset="0"/>
            </a:endParaRPr>
          </a:p>
          <a:p>
            <a:pPr algn="r" eaLnBrk="0" hangingPunct="0">
              <a:defRPr/>
            </a:pPr>
            <a:r>
              <a:rPr lang="es-AR" sz="1400" i="1" dirty="0">
                <a:latin typeface="Bradley Hand ITC" pitchFamily="66" charset="0"/>
              </a:rPr>
              <a:t>   Doctor  en  Bioquímica</a:t>
            </a:r>
          </a:p>
          <a:p>
            <a:pPr algn="r" eaLnBrk="0" hangingPunct="0">
              <a:defRPr/>
            </a:pPr>
            <a:endParaRPr lang="es-AR" sz="1400" b="1" i="1" dirty="0">
              <a:latin typeface="Bradley Hand ITC" pitchFamily="66" charset="0"/>
            </a:endParaRPr>
          </a:p>
          <a:p>
            <a:pPr algn="r" eaLnBrk="0" hangingPunct="0">
              <a:defRPr/>
            </a:pPr>
            <a:r>
              <a:rPr lang="es-AR" sz="1400" b="1" i="1" dirty="0">
                <a:latin typeface="Bradley Hand ITC" pitchFamily="66" charset="0"/>
              </a:rPr>
              <a:t>Docente del Instituto de Patología de la </a:t>
            </a:r>
            <a:r>
              <a:rPr lang="es-AR" sz="1400" b="1" i="1" dirty="0" smtClean="0">
                <a:latin typeface="Bradley Hand ITC" pitchFamily="66" charset="0"/>
              </a:rPr>
              <a:t>Tiroides</a:t>
            </a:r>
          </a:p>
          <a:p>
            <a:pPr algn="r" eaLnBrk="0" hangingPunct="0">
              <a:defRPr/>
            </a:pPr>
            <a:r>
              <a:rPr lang="es-AR" sz="1400" b="1" i="1" dirty="0" smtClean="0">
                <a:latin typeface="Bradley Hand ITC" pitchFamily="66" charset="0"/>
              </a:rPr>
              <a:t>(Ex Instituto del Bocio)</a:t>
            </a:r>
            <a:endParaRPr lang="es-AR" sz="1400" b="1" i="1" dirty="0">
              <a:latin typeface="Bradley Hand ITC" pitchFamily="66" charset="0"/>
            </a:endParaRPr>
          </a:p>
          <a:p>
            <a:pPr algn="r" eaLnBrk="0" hangingPunct="0">
              <a:defRPr/>
            </a:pPr>
            <a:endParaRPr lang="es-AR" sz="1400" b="1" i="1" dirty="0">
              <a:latin typeface="Bradley Hand ITC" pitchFamily="66" charset="0"/>
            </a:endParaRPr>
          </a:p>
          <a:p>
            <a:pPr algn="r" eaLnBrk="0" hangingPunct="0">
              <a:defRPr/>
            </a:pPr>
            <a:r>
              <a:rPr lang="es-AR" sz="1400" b="1" i="1" dirty="0">
                <a:latin typeface="Bradley Hand ITC" pitchFamily="66" charset="0"/>
              </a:rPr>
              <a:t>Facultad de Ciencias Médicas</a:t>
            </a:r>
          </a:p>
          <a:p>
            <a:pPr algn="r" eaLnBrk="0" hangingPunct="0">
              <a:defRPr/>
            </a:pPr>
            <a:r>
              <a:rPr lang="es-AR" sz="1400" b="1" i="1" dirty="0">
                <a:latin typeface="Bradley Hand ITC" pitchFamily="66" charset="0"/>
              </a:rPr>
              <a:t>Universidad Nacional de Cuyo</a:t>
            </a:r>
            <a:endParaRPr lang="en-US" sz="2500" b="1" i="1" dirty="0">
              <a:latin typeface="Bradley Hand ITC" pitchFamily="66" charset="0"/>
            </a:endParaRPr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1475656" y="4869160"/>
            <a:ext cx="1938117" cy="700606"/>
            <a:chOff x="5208354" y="-27561"/>
            <a:chExt cx="2584156" cy="934141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7"/>
            <a:stretch/>
          </p:blipFill>
          <p:spPr>
            <a:xfrm>
              <a:off x="6076675" y="319521"/>
              <a:ext cx="1650642" cy="587059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6207762" y="-27561"/>
              <a:ext cx="158474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2100" b="1" dirty="0">
                  <a:solidFill>
                    <a:srgbClr val="292266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CABE</a:t>
              </a:r>
              <a:endParaRPr lang="es-AR" sz="2100" b="1" dirty="0">
                <a:solidFill>
                  <a:srgbClr val="2922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28"/>
            <a:stretch/>
          </p:blipFill>
          <p:spPr>
            <a:xfrm>
              <a:off x="5208354" y="-27561"/>
              <a:ext cx="914400" cy="845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55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4"/>
    </mc:Choice>
    <mc:Fallback xmlns="">
      <p:transition spd="slow" advTm="37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755576" y="3103240"/>
            <a:ext cx="72898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s-AR" sz="3600" dirty="0" smtClean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El </a:t>
            </a:r>
            <a:r>
              <a:rPr lang="es-AR" sz="36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bocio y los desórdenes por deficiencia de yodo han acompañado a la humanidad desde sus comienzos. </a:t>
            </a:r>
            <a:endParaRPr lang="en-US" altLang="es-ES" sz="36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6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8"/>
    </mc:Choice>
    <mc:Fallback xmlns="">
      <p:transition spd="slow" advTm="1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755576" y="1700808"/>
            <a:ext cx="72898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s-AR" sz="3600" dirty="0" smtClean="0">
                <a:solidFill>
                  <a:schemeClr val="accent2"/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Se entiende por bocio todo agrandamiento de la glándula tiroides que no presente características clínicas de </a:t>
            </a:r>
            <a:r>
              <a:rPr lang="es-AR" sz="3600" dirty="0">
                <a:solidFill>
                  <a:schemeClr val="accent2"/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procesos </a:t>
            </a:r>
            <a:r>
              <a:rPr lang="es-AR" sz="3600" dirty="0" smtClean="0">
                <a:solidFill>
                  <a:schemeClr val="accent2"/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inflamatorios o tumorales</a:t>
            </a:r>
            <a:endParaRPr lang="en-US" altLang="es-ES" sz="3600" b="1" dirty="0">
              <a:solidFill>
                <a:schemeClr val="accent2"/>
              </a:solidFill>
              <a:latin typeface="Arial Narrow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5576" y="4471392"/>
            <a:ext cx="72898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s-AR" sz="3600" dirty="0" smtClean="0">
                <a:solidFill>
                  <a:schemeClr val="accent2"/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Se considera Bocio endémico al que afecta con carácter permanente a más del 5% de la población de una región determinada (OMS). </a:t>
            </a:r>
          </a:p>
          <a:p>
            <a:r>
              <a:rPr lang="es-AR" sz="3600" dirty="0" smtClean="0">
                <a:solidFill>
                  <a:schemeClr val="accent2"/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Hasta 1995 era del 10% o mayor</a:t>
            </a:r>
            <a:endParaRPr lang="en-US" altLang="es-ES" sz="3600" b="1" dirty="0">
              <a:solidFill>
                <a:schemeClr val="accent2"/>
              </a:solidFill>
              <a:latin typeface="Arial Narrow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6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32"/>
    </mc:Choice>
    <mc:Fallback xmlns="">
      <p:transition spd="slow" advTm="30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1046341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sz="2400" b="1" dirty="0" smtClean="0">
              <a:solidFill>
                <a:srgbClr val="C00000"/>
              </a:solidFill>
            </a:endParaRPr>
          </a:p>
          <a:p>
            <a:r>
              <a:rPr lang="es-AR" sz="2400" b="1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</a:rPr>
              <a:t>.- </a:t>
            </a:r>
            <a:r>
              <a:rPr lang="es-AR" sz="2400" b="1" dirty="0" smtClean="0">
                <a:solidFill>
                  <a:schemeClr val="accent1">
                    <a:lumMod val="75000"/>
                  </a:schemeClr>
                </a:solidFill>
              </a:rPr>
              <a:t>La descripción del 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</a:rPr>
              <a:t>bocio en la Edad Antigua se </a:t>
            </a:r>
            <a:r>
              <a:rPr lang="es-AR" sz="2400" b="1" dirty="0" smtClean="0">
                <a:solidFill>
                  <a:schemeClr val="accent1">
                    <a:lumMod val="75000"/>
                  </a:schemeClr>
                </a:solidFill>
              </a:rPr>
              <a:t>atribuye 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</a:rPr>
              <a:t>al emperador chino </a:t>
            </a:r>
            <a:r>
              <a:rPr lang="es-AR" sz="2400" b="1" dirty="0" err="1">
                <a:solidFill>
                  <a:schemeClr val="accent1">
                    <a:lumMod val="75000"/>
                  </a:schemeClr>
                </a:solidFill>
              </a:rPr>
              <a:t>Shen-Nung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</a:rPr>
              <a:t> (2838-2898 a.C.) </a:t>
            </a:r>
            <a:r>
              <a:rPr lang="es-AR" sz="2400" b="1" dirty="0" smtClean="0">
                <a:solidFill>
                  <a:schemeClr val="accent1">
                    <a:lumMod val="75000"/>
                  </a:schemeClr>
                </a:solidFill>
              </a:rPr>
              <a:t>…….</a:t>
            </a:r>
          </a:p>
          <a:p>
            <a:endParaRPr lang="es-AR" sz="2400" b="1" dirty="0">
              <a:solidFill>
                <a:srgbClr val="C00000"/>
              </a:solidFill>
            </a:endParaRPr>
          </a:p>
          <a:p>
            <a:r>
              <a:rPr lang="es-AR" sz="2400" b="1" dirty="0">
                <a:solidFill>
                  <a:srgbClr val="C00000"/>
                </a:solidFill>
              </a:rPr>
              <a:t>2</a:t>
            </a:r>
            <a:r>
              <a:rPr lang="es-AR" sz="2400" b="1" dirty="0" smtClean="0">
                <a:solidFill>
                  <a:srgbClr val="C00000"/>
                </a:solidFill>
              </a:rPr>
              <a:t>.-Los romanos, consideran al </a:t>
            </a:r>
            <a:r>
              <a:rPr lang="es-AR" sz="2400" b="1" dirty="0">
                <a:solidFill>
                  <a:srgbClr val="C00000"/>
                </a:solidFill>
              </a:rPr>
              <a:t>agua como la causa del bocio. </a:t>
            </a:r>
            <a:r>
              <a:rPr lang="es-AR" sz="2400" b="1" dirty="0" smtClean="0">
                <a:solidFill>
                  <a:srgbClr val="C00000"/>
                </a:solidFill>
              </a:rPr>
              <a:t>….o “al trabajo agotador o acceso de tos…” (Alemania)…..</a:t>
            </a:r>
            <a:endParaRPr lang="es-AR" sz="2400" b="1" dirty="0">
              <a:solidFill>
                <a:srgbClr val="C00000"/>
              </a:solidFill>
            </a:endParaRPr>
          </a:p>
          <a:p>
            <a:endParaRPr lang="es-AR" sz="2400" b="1" dirty="0">
              <a:solidFill>
                <a:srgbClr val="C00000"/>
              </a:solidFill>
            </a:endParaRPr>
          </a:p>
          <a:p>
            <a:r>
              <a:rPr lang="es-AR" sz="2400" b="1" dirty="0" smtClean="0">
                <a:solidFill>
                  <a:srgbClr val="00B050"/>
                </a:solidFill>
              </a:rPr>
              <a:t>3. </a:t>
            </a:r>
            <a:r>
              <a:rPr lang="es-AR" sz="2400" b="1" dirty="0">
                <a:solidFill>
                  <a:srgbClr val="00B050"/>
                </a:solidFill>
              </a:rPr>
              <a:t>En el siglo XVIII, </a:t>
            </a:r>
            <a:r>
              <a:rPr lang="es-AR" sz="2400" b="1" dirty="0" smtClean="0">
                <a:solidFill>
                  <a:srgbClr val="00B050"/>
                </a:solidFill>
              </a:rPr>
              <a:t>se hace una notable </a:t>
            </a:r>
            <a:r>
              <a:rPr lang="es-AR" sz="2400" b="1" dirty="0">
                <a:solidFill>
                  <a:srgbClr val="00B050"/>
                </a:solidFill>
              </a:rPr>
              <a:t>descripción del cretinismo endémico, aunque algunos médicos atribuyen el cuadro a un raquitismo </a:t>
            </a:r>
            <a:r>
              <a:rPr lang="es-AR" sz="2400" b="1" dirty="0" smtClean="0">
                <a:solidFill>
                  <a:srgbClr val="00B050"/>
                </a:solidFill>
              </a:rPr>
              <a:t>avanzado……</a:t>
            </a:r>
          </a:p>
          <a:p>
            <a:endParaRPr lang="es-AR" sz="2400" b="1" dirty="0">
              <a:solidFill>
                <a:srgbClr val="C00000"/>
              </a:solidFill>
            </a:endParaRPr>
          </a:p>
          <a:p>
            <a:r>
              <a:rPr lang="es-AR" sz="2400" b="1" dirty="0" smtClean="0">
                <a:solidFill>
                  <a:schemeClr val="tx2"/>
                </a:solidFill>
              </a:rPr>
              <a:t>4.- En los 1800…en ese  </a:t>
            </a:r>
            <a:r>
              <a:rPr lang="es-AR" sz="2400" b="1" dirty="0">
                <a:solidFill>
                  <a:schemeClr val="tx2"/>
                </a:solidFill>
              </a:rPr>
              <a:t>siglo </a:t>
            </a:r>
            <a:r>
              <a:rPr lang="es-AR" sz="2400" b="1" dirty="0" smtClean="0">
                <a:solidFill>
                  <a:schemeClr val="tx2"/>
                </a:solidFill>
              </a:rPr>
              <a:t>XIX los </a:t>
            </a:r>
            <a:r>
              <a:rPr lang="es-AR" sz="2400" b="1" dirty="0">
                <a:solidFill>
                  <a:schemeClr val="tx2"/>
                </a:solidFill>
              </a:rPr>
              <a:t>informes sobre el bocio endémico se </a:t>
            </a:r>
            <a:r>
              <a:rPr lang="es-AR" sz="2400" b="1" dirty="0" smtClean="0">
                <a:solidFill>
                  <a:schemeClr val="tx2"/>
                </a:solidFill>
              </a:rPr>
              <a:t>multiplican…..</a:t>
            </a:r>
            <a:endParaRPr lang="es-AR" sz="2400" dirty="0" smtClean="0">
              <a:solidFill>
                <a:srgbClr val="C00000"/>
              </a:solidFill>
            </a:endParaRPr>
          </a:p>
          <a:p>
            <a:endParaRPr lang="es-AR" sz="2400" dirty="0">
              <a:solidFill>
                <a:srgbClr val="C00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38313" y="332656"/>
            <a:ext cx="5193927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s-AR" sz="3200" b="1" dirty="0" smtClean="0">
                <a:solidFill>
                  <a:schemeClr val="bg1"/>
                </a:solidFill>
              </a:rPr>
              <a:t>Comienzos de la historia……</a:t>
            </a:r>
            <a:endParaRPr lang="es-AR" sz="3200" dirty="0">
              <a:solidFill>
                <a:schemeClr val="bg1"/>
              </a:solidFill>
            </a:endParaRPr>
          </a:p>
        </p:txBody>
      </p:sp>
      <p:pic>
        <p:nvPicPr>
          <p:cNvPr id="7" name="6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2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594"/>
    </mc:Choice>
    <mc:Fallback xmlns="">
      <p:transition spd="slow" advTm="432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027757"/>
            <a:ext cx="856895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sz="2400" b="1" dirty="0" smtClean="0">
              <a:solidFill>
                <a:schemeClr val="tx2"/>
              </a:solidFill>
            </a:endParaRPr>
          </a:p>
          <a:p>
            <a:r>
              <a:rPr lang="es-AR" sz="2400" b="1" dirty="0" smtClean="0">
                <a:solidFill>
                  <a:schemeClr val="accent1"/>
                </a:solidFill>
              </a:rPr>
              <a:t>1</a:t>
            </a:r>
            <a:r>
              <a:rPr lang="es-AR" sz="2400" b="1" dirty="0">
                <a:solidFill>
                  <a:schemeClr val="accent1"/>
                </a:solidFill>
              </a:rPr>
              <a:t>.- El yodo fue descubierto en 1811 por </a:t>
            </a:r>
            <a:r>
              <a:rPr lang="es-AR" sz="2400" b="1" u="sng" dirty="0">
                <a:solidFill>
                  <a:schemeClr val="accent1"/>
                </a:solidFill>
              </a:rPr>
              <a:t>Bernard </a:t>
            </a:r>
            <a:r>
              <a:rPr lang="es-AR" sz="2400" b="1" u="sng" dirty="0" err="1" smtClean="0">
                <a:solidFill>
                  <a:schemeClr val="accent1"/>
                </a:solidFill>
              </a:rPr>
              <a:t>Courtois</a:t>
            </a:r>
            <a:r>
              <a:rPr lang="es-AR" sz="2400" b="1" dirty="0" smtClean="0">
                <a:solidFill>
                  <a:schemeClr val="accent1"/>
                </a:solidFill>
              </a:rPr>
              <a:t>……</a:t>
            </a:r>
            <a:r>
              <a:rPr lang="es-AR" sz="2400" b="1" dirty="0">
                <a:solidFill>
                  <a:schemeClr val="accent1"/>
                </a:solidFill>
              </a:rPr>
              <a:t>Davy y Gay Lussac </a:t>
            </a:r>
            <a:r>
              <a:rPr lang="es-AR" sz="2400" b="1" dirty="0" smtClean="0">
                <a:solidFill>
                  <a:schemeClr val="accent1"/>
                </a:solidFill>
              </a:rPr>
              <a:t> ( 1813 )…….</a:t>
            </a:r>
          </a:p>
          <a:p>
            <a:endParaRPr lang="es-AR" sz="2400" b="1" dirty="0">
              <a:solidFill>
                <a:schemeClr val="tx2"/>
              </a:solidFill>
            </a:endParaRPr>
          </a:p>
          <a:p>
            <a:r>
              <a:rPr lang="es-AR" sz="2400" b="1" dirty="0">
                <a:solidFill>
                  <a:srgbClr val="C00000"/>
                </a:solidFill>
              </a:rPr>
              <a:t>2.-  </a:t>
            </a:r>
            <a:r>
              <a:rPr lang="es-AR" sz="2400" b="1" dirty="0" smtClean="0">
                <a:solidFill>
                  <a:srgbClr val="C00000"/>
                </a:solidFill>
              </a:rPr>
              <a:t>Algas marinas……</a:t>
            </a:r>
          </a:p>
          <a:p>
            <a:endParaRPr lang="es-AR" sz="2400" b="1" dirty="0">
              <a:solidFill>
                <a:srgbClr val="C00000"/>
              </a:solidFill>
            </a:endParaRPr>
          </a:p>
          <a:p>
            <a:r>
              <a:rPr lang="es-AR" sz="2400" b="1" dirty="0">
                <a:solidFill>
                  <a:schemeClr val="tx2"/>
                </a:solidFill>
              </a:rPr>
              <a:t>3</a:t>
            </a:r>
            <a:r>
              <a:rPr lang="es-AR" sz="2400" b="1" dirty="0" smtClean="0">
                <a:solidFill>
                  <a:schemeClr val="tx2"/>
                </a:solidFill>
              </a:rPr>
              <a:t>.- En 1829, Jean </a:t>
            </a:r>
            <a:r>
              <a:rPr lang="es-AR" sz="2400" b="1" dirty="0" err="1" smtClean="0">
                <a:solidFill>
                  <a:schemeClr val="tx2"/>
                </a:solidFill>
              </a:rPr>
              <a:t>Lugol</a:t>
            </a:r>
            <a:r>
              <a:rPr lang="es-AR" sz="2400" b="1" dirty="0" smtClean="0">
                <a:solidFill>
                  <a:schemeClr val="tx2"/>
                </a:solidFill>
              </a:rPr>
              <a:t> evalúa la utilidad del yodo en enfermedades infecciosas.</a:t>
            </a:r>
          </a:p>
          <a:p>
            <a:endParaRPr lang="es-AR" sz="2400" b="1" dirty="0">
              <a:solidFill>
                <a:schemeClr val="tx2"/>
              </a:solidFill>
            </a:endParaRPr>
          </a:p>
          <a:p>
            <a:r>
              <a:rPr lang="es-AR" sz="240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es-AR" sz="2400" b="1" dirty="0" smtClean="0">
                <a:solidFill>
                  <a:schemeClr val="accent2">
                    <a:lumMod val="75000"/>
                  </a:schemeClr>
                </a:solidFill>
              </a:rPr>
              <a:t>.- En 1831, </a:t>
            </a:r>
            <a:r>
              <a:rPr lang="es-AR" sz="2400" b="1" dirty="0" err="1" smtClean="0">
                <a:solidFill>
                  <a:schemeClr val="accent2">
                    <a:lumMod val="75000"/>
                  </a:schemeClr>
                </a:solidFill>
              </a:rPr>
              <a:t>Boussingault</a:t>
            </a:r>
            <a:r>
              <a:rPr lang="es-AR" sz="2400" b="1" dirty="0" smtClean="0">
                <a:solidFill>
                  <a:schemeClr val="accent2">
                    <a:lumMod val="75000"/>
                  </a:schemeClr>
                </a:solidFill>
              </a:rPr>
              <a:t> propone la yodación del cloruro de sodio (tabletas de sal) </a:t>
            </a:r>
          </a:p>
          <a:p>
            <a:endParaRPr lang="es-AR" sz="2400" b="1" dirty="0" smtClean="0">
              <a:solidFill>
                <a:srgbClr val="C00000"/>
              </a:solidFill>
            </a:endParaRPr>
          </a:p>
          <a:p>
            <a:r>
              <a:rPr lang="es-AR" sz="2400" b="1" dirty="0" smtClean="0">
                <a:solidFill>
                  <a:schemeClr val="accent3"/>
                </a:solidFill>
              </a:rPr>
              <a:t>5.-  </a:t>
            </a:r>
            <a:r>
              <a:rPr lang="es-AR" sz="2400" b="1" dirty="0" smtClean="0">
                <a:solidFill>
                  <a:schemeClr val="accent3">
                    <a:lumMod val="75000"/>
                  </a:schemeClr>
                </a:solidFill>
              </a:rPr>
              <a:t>La </a:t>
            </a:r>
            <a:r>
              <a:rPr lang="es-AR" sz="2400" b="1" dirty="0">
                <a:solidFill>
                  <a:schemeClr val="accent3">
                    <a:lumMod val="75000"/>
                  </a:schemeClr>
                </a:solidFill>
              </a:rPr>
              <a:t>teoría que el bocio endémico se debe a la deficiencia de yodo </a:t>
            </a:r>
            <a:r>
              <a:rPr lang="es-AR" sz="2400" b="1" dirty="0" smtClean="0">
                <a:solidFill>
                  <a:schemeClr val="accent3">
                    <a:lumMod val="75000"/>
                  </a:schemeClr>
                </a:solidFill>
              </a:rPr>
              <a:t>…</a:t>
            </a:r>
            <a:r>
              <a:rPr lang="es-AR" sz="2400" b="1" dirty="0">
                <a:solidFill>
                  <a:schemeClr val="accent3">
                    <a:lumMod val="75000"/>
                  </a:schemeClr>
                </a:solidFill>
              </a:rPr>
              <a:t>Jean Louis </a:t>
            </a:r>
            <a:r>
              <a:rPr lang="es-AR" sz="2400" b="1" dirty="0" err="1">
                <a:solidFill>
                  <a:schemeClr val="accent3">
                    <a:lumMod val="75000"/>
                  </a:schemeClr>
                </a:solidFill>
              </a:rPr>
              <a:t>Prévost</a:t>
            </a:r>
            <a:r>
              <a:rPr lang="es-AR" sz="2400" b="1" dirty="0">
                <a:solidFill>
                  <a:schemeClr val="accent3">
                    <a:lumMod val="75000"/>
                  </a:schemeClr>
                </a:solidFill>
              </a:rPr>
              <a:t>, junto al italiano </a:t>
            </a:r>
            <a:r>
              <a:rPr lang="es-AR" sz="2400" b="1" dirty="0" err="1">
                <a:solidFill>
                  <a:schemeClr val="accent3">
                    <a:lumMod val="75000"/>
                  </a:schemeClr>
                </a:solidFill>
              </a:rPr>
              <a:t>Maffoni</a:t>
            </a:r>
            <a:r>
              <a:rPr lang="es-AR" sz="2400" b="1" dirty="0">
                <a:solidFill>
                  <a:schemeClr val="accent3">
                    <a:lumMod val="75000"/>
                  </a:schemeClr>
                </a:solidFill>
              </a:rPr>
              <a:t> en </a:t>
            </a:r>
            <a:r>
              <a:rPr lang="es-AR" sz="2400" b="1" dirty="0" smtClean="0">
                <a:solidFill>
                  <a:schemeClr val="accent3">
                    <a:lumMod val="75000"/>
                  </a:schemeClr>
                </a:solidFill>
              </a:rPr>
              <a:t>1846..Courtois descubre Iodo (1811). </a:t>
            </a:r>
            <a:r>
              <a:rPr lang="es-AR" sz="2400" b="1" dirty="0" err="1" smtClean="0">
                <a:solidFill>
                  <a:schemeClr val="accent3">
                    <a:lumMod val="75000"/>
                  </a:schemeClr>
                </a:solidFill>
              </a:rPr>
              <a:t>Coindet</a:t>
            </a:r>
            <a:r>
              <a:rPr lang="es-AR" sz="2400" b="1" dirty="0" smtClean="0">
                <a:solidFill>
                  <a:schemeClr val="accent3">
                    <a:lumMod val="75000"/>
                  </a:schemeClr>
                </a:solidFill>
              </a:rPr>
              <a:t> reduce bocios con I2</a:t>
            </a:r>
          </a:p>
          <a:p>
            <a:endParaRPr lang="es-AR" sz="2400" b="1" dirty="0">
              <a:solidFill>
                <a:schemeClr val="tx2"/>
              </a:solidFill>
            </a:endParaRPr>
          </a:p>
          <a:p>
            <a:endParaRPr lang="es-AR" sz="2400" dirty="0">
              <a:solidFill>
                <a:schemeClr val="tx2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39552" y="395953"/>
            <a:ext cx="7812908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AR" sz="3200" b="1" dirty="0">
                <a:solidFill>
                  <a:schemeClr val="bg1"/>
                </a:solidFill>
              </a:rPr>
              <a:t>Descubrimiento del yodo y Bernard </a:t>
            </a:r>
            <a:r>
              <a:rPr lang="es-AR" sz="3200" b="1" dirty="0" err="1">
                <a:solidFill>
                  <a:schemeClr val="bg1"/>
                </a:solidFill>
              </a:rPr>
              <a:t>Courtois</a:t>
            </a:r>
            <a:r>
              <a:rPr lang="es-AR" sz="3200" b="1" dirty="0">
                <a:solidFill>
                  <a:schemeClr val="bg1"/>
                </a:solidFill>
              </a:rPr>
              <a:t> </a:t>
            </a:r>
            <a:endParaRPr lang="es-AR" sz="3200" dirty="0">
              <a:solidFill>
                <a:schemeClr val="bg1"/>
              </a:solidFill>
            </a:endParaRPr>
          </a:p>
        </p:txBody>
      </p:sp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2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748"/>
    </mc:Choice>
    <mc:Fallback xmlns="">
      <p:transition spd="slow" advTm="457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81726" y="1169116"/>
            <a:ext cx="8568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sz="4000" b="1" dirty="0" smtClean="0">
              <a:solidFill>
                <a:schemeClr val="tx2"/>
              </a:solidFill>
            </a:endParaRPr>
          </a:p>
          <a:p>
            <a:r>
              <a:rPr lang="es-AR" sz="4000" b="1" dirty="0" smtClean="0">
                <a:solidFill>
                  <a:schemeClr val="accent1"/>
                </a:solidFill>
              </a:rPr>
              <a:t>1.-Kcoto…….Periodo Pre-hispánico</a:t>
            </a:r>
          </a:p>
          <a:p>
            <a:endParaRPr lang="es-AR" sz="4000" b="1" dirty="0">
              <a:solidFill>
                <a:schemeClr val="tx2"/>
              </a:solidFill>
            </a:endParaRPr>
          </a:p>
          <a:p>
            <a:r>
              <a:rPr lang="es-AR" sz="4000" b="1" dirty="0">
                <a:solidFill>
                  <a:srgbClr val="C00000"/>
                </a:solidFill>
              </a:rPr>
              <a:t>2.- </a:t>
            </a:r>
            <a:r>
              <a:rPr lang="es-AR" sz="4000" b="1" dirty="0" smtClean="0">
                <a:solidFill>
                  <a:srgbClr val="C00000"/>
                </a:solidFill>
              </a:rPr>
              <a:t>Mediados del Siglo XVIII referencias abundantes……”</a:t>
            </a:r>
            <a:r>
              <a:rPr lang="es-AR" sz="4000" b="1" dirty="0" err="1" smtClean="0">
                <a:solidFill>
                  <a:srgbClr val="C00000"/>
                </a:solidFill>
              </a:rPr>
              <a:t>ayres</a:t>
            </a:r>
            <a:r>
              <a:rPr lang="es-AR" sz="4000" b="1" dirty="0" smtClean="0">
                <a:solidFill>
                  <a:srgbClr val="C00000"/>
                </a:solidFill>
              </a:rPr>
              <a:t>” viciados….y siguen…..</a:t>
            </a:r>
          </a:p>
          <a:p>
            <a:endParaRPr lang="es-AR" sz="4000" b="1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331640" y="395953"/>
            <a:ext cx="5387372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AR" sz="3200" b="1" dirty="0" smtClean="0">
                <a:solidFill>
                  <a:schemeClr val="bg1"/>
                </a:solidFill>
              </a:rPr>
              <a:t>HISTORIA EN AMERICA LATINA</a:t>
            </a:r>
            <a:endParaRPr lang="es-AR" sz="3200" dirty="0">
              <a:solidFill>
                <a:schemeClr val="bg1"/>
              </a:solidFill>
            </a:endParaRP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2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598"/>
    </mc:Choice>
    <mc:Fallback xmlns="">
      <p:transition spd="slow" advTm="266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555917"/>
            <a:ext cx="856895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sz="2000" b="1" dirty="0" smtClean="0">
              <a:solidFill>
                <a:schemeClr val="tx2"/>
              </a:solidFill>
            </a:endParaRPr>
          </a:p>
          <a:p>
            <a:r>
              <a:rPr lang="es-AR" sz="2000" b="1" dirty="0" smtClean="0">
                <a:solidFill>
                  <a:schemeClr val="tx2"/>
                </a:solidFill>
              </a:rPr>
              <a:t>1</a:t>
            </a:r>
            <a:r>
              <a:rPr lang="es-AR" sz="2000" b="1" dirty="0">
                <a:solidFill>
                  <a:schemeClr val="tx2"/>
                </a:solidFill>
              </a:rPr>
              <a:t>.- En el siglo XX, </a:t>
            </a:r>
            <a:r>
              <a:rPr lang="es-AR" sz="2000" b="1" dirty="0" smtClean="0">
                <a:solidFill>
                  <a:schemeClr val="tx2"/>
                </a:solidFill>
              </a:rPr>
              <a:t>el uso del </a:t>
            </a:r>
            <a:r>
              <a:rPr lang="es-AR" sz="2000" b="1" dirty="0">
                <a:solidFill>
                  <a:schemeClr val="tx2"/>
                </a:solidFill>
              </a:rPr>
              <a:t>yodo estaba bien establecido en las prácticas médicas y quirúrgicas </a:t>
            </a:r>
            <a:r>
              <a:rPr lang="es-AR" sz="2000" b="1" dirty="0" smtClean="0">
                <a:solidFill>
                  <a:schemeClr val="tx2"/>
                </a:solidFill>
              </a:rPr>
              <a:t>.</a:t>
            </a:r>
          </a:p>
          <a:p>
            <a:endParaRPr lang="es-AR" sz="2000" b="1" dirty="0">
              <a:solidFill>
                <a:schemeClr val="tx2"/>
              </a:solidFill>
            </a:endParaRPr>
          </a:p>
          <a:p>
            <a:r>
              <a:rPr lang="es-AR" sz="2000" b="1" dirty="0">
                <a:solidFill>
                  <a:schemeClr val="tx2"/>
                </a:solidFill>
              </a:rPr>
              <a:t>2.- En los años 10’s y 20’s se destacan los estudios de Marine et </a:t>
            </a:r>
            <a:r>
              <a:rPr lang="es-AR" sz="2000" b="1" dirty="0" smtClean="0">
                <a:solidFill>
                  <a:schemeClr val="tx2"/>
                </a:solidFill>
              </a:rPr>
              <a:t>al., </a:t>
            </a:r>
            <a:r>
              <a:rPr lang="es-AR" sz="2000" b="1" dirty="0">
                <a:solidFill>
                  <a:schemeClr val="tx2"/>
                </a:solidFill>
              </a:rPr>
              <a:t>q</a:t>
            </a:r>
            <a:r>
              <a:rPr lang="es-AR" sz="2000" b="1" dirty="0" smtClean="0">
                <a:solidFill>
                  <a:schemeClr val="tx2"/>
                </a:solidFill>
              </a:rPr>
              <a:t>ue sólo evalúan como único </a:t>
            </a:r>
            <a:r>
              <a:rPr lang="es-AR" sz="2000" b="1" dirty="0">
                <a:solidFill>
                  <a:schemeClr val="tx2"/>
                </a:solidFill>
              </a:rPr>
              <a:t>parámetro </a:t>
            </a:r>
            <a:r>
              <a:rPr lang="es-AR" sz="2000" b="1" dirty="0" smtClean="0">
                <a:solidFill>
                  <a:schemeClr val="tx2"/>
                </a:solidFill>
              </a:rPr>
              <a:t>a </a:t>
            </a:r>
            <a:r>
              <a:rPr lang="es-AR" sz="2000" b="1" dirty="0">
                <a:solidFill>
                  <a:schemeClr val="tx2"/>
                </a:solidFill>
              </a:rPr>
              <a:t>la presencia de </a:t>
            </a:r>
            <a:r>
              <a:rPr lang="es-AR" sz="2000" b="1" dirty="0" smtClean="0">
                <a:solidFill>
                  <a:schemeClr val="tx2"/>
                </a:solidFill>
              </a:rPr>
              <a:t>bocio.</a:t>
            </a:r>
          </a:p>
          <a:p>
            <a:endParaRPr lang="es-AR" sz="2000" b="1" dirty="0">
              <a:solidFill>
                <a:schemeClr val="tx2"/>
              </a:solidFill>
            </a:endParaRPr>
          </a:p>
          <a:p>
            <a:r>
              <a:rPr lang="es-AR" sz="2000" b="1" dirty="0">
                <a:solidFill>
                  <a:schemeClr val="tx2"/>
                </a:solidFill>
              </a:rPr>
              <a:t>3.- Posterior a estos trabajos</a:t>
            </a:r>
            <a:r>
              <a:rPr lang="es-AR" sz="2000" b="1" u="sng" dirty="0">
                <a:solidFill>
                  <a:schemeClr val="tx2"/>
                </a:solidFill>
              </a:rPr>
              <a:t>, la suficiencia de yodo se asocia con la “ausencia de bocio”</a:t>
            </a:r>
            <a:r>
              <a:rPr lang="es-AR" sz="2000" b="1" dirty="0">
                <a:solidFill>
                  <a:schemeClr val="tx2"/>
                </a:solidFill>
              </a:rPr>
              <a:t> </a:t>
            </a:r>
            <a:r>
              <a:rPr lang="es-AR" sz="2000" b="1" dirty="0" smtClean="0">
                <a:solidFill>
                  <a:schemeClr val="tx2"/>
                </a:solidFill>
              </a:rPr>
              <a:t> </a:t>
            </a:r>
          </a:p>
          <a:p>
            <a:endParaRPr lang="es-AR" sz="2000" b="1" dirty="0">
              <a:solidFill>
                <a:schemeClr val="tx2"/>
              </a:solidFill>
            </a:endParaRPr>
          </a:p>
          <a:p>
            <a:r>
              <a:rPr lang="es-AR" sz="2000" b="1" dirty="0" smtClean="0">
                <a:solidFill>
                  <a:schemeClr val="tx2"/>
                </a:solidFill>
              </a:rPr>
              <a:t>4.- </a:t>
            </a:r>
            <a:r>
              <a:rPr lang="es-AR" sz="2000" b="1" dirty="0">
                <a:solidFill>
                  <a:schemeClr val="tx2"/>
                </a:solidFill>
              </a:rPr>
              <a:t>En 1927, en España, </a:t>
            </a:r>
            <a:r>
              <a:rPr lang="es-AR" sz="2000" b="1" dirty="0" smtClean="0">
                <a:solidFill>
                  <a:schemeClr val="tx2"/>
                </a:solidFill>
              </a:rPr>
              <a:t>Marañón establece como difícil establecer la morbilidad</a:t>
            </a:r>
            <a:r>
              <a:rPr lang="es-AR" sz="2000" dirty="0" smtClean="0">
                <a:solidFill>
                  <a:schemeClr val="tx2"/>
                </a:solidFill>
              </a:rPr>
              <a:t>.</a:t>
            </a:r>
          </a:p>
          <a:p>
            <a:endParaRPr lang="es-AR" sz="2000" dirty="0">
              <a:solidFill>
                <a:schemeClr val="tx2"/>
              </a:solidFill>
            </a:endParaRPr>
          </a:p>
          <a:p>
            <a:r>
              <a:rPr lang="es-AR" sz="2000" b="1" dirty="0" smtClean="0">
                <a:solidFill>
                  <a:schemeClr val="tx2"/>
                </a:solidFill>
              </a:rPr>
              <a:t>5.-</a:t>
            </a:r>
            <a:r>
              <a:rPr lang="es-AR" sz="2000" dirty="0" smtClean="0">
                <a:solidFill>
                  <a:schemeClr val="tx2"/>
                </a:solidFill>
              </a:rPr>
              <a:t> </a:t>
            </a:r>
            <a:r>
              <a:rPr lang="es-AR" sz="2000" b="1" dirty="0" smtClean="0">
                <a:solidFill>
                  <a:schemeClr val="tx2"/>
                </a:solidFill>
              </a:rPr>
              <a:t>Disponibilidad </a:t>
            </a:r>
            <a:r>
              <a:rPr lang="es-AR" sz="2000" b="1" dirty="0">
                <a:solidFill>
                  <a:schemeClr val="tx2"/>
                </a:solidFill>
              </a:rPr>
              <a:t>de las hormonas tiroideas en los años 30’s </a:t>
            </a:r>
            <a:r>
              <a:rPr lang="es-AR" sz="2000" dirty="0" smtClean="0">
                <a:solidFill>
                  <a:schemeClr val="tx2"/>
                </a:solidFill>
              </a:rPr>
              <a:t>….</a:t>
            </a:r>
          </a:p>
          <a:p>
            <a:endParaRPr lang="es-AR" sz="2000" dirty="0">
              <a:solidFill>
                <a:schemeClr val="tx2"/>
              </a:solidFill>
            </a:endParaRPr>
          </a:p>
          <a:p>
            <a:r>
              <a:rPr lang="es-AR" sz="2000" b="1" dirty="0" smtClean="0">
                <a:solidFill>
                  <a:schemeClr val="tx2"/>
                </a:solidFill>
              </a:rPr>
              <a:t>6.- Años </a:t>
            </a:r>
            <a:r>
              <a:rPr lang="es-AR" sz="2000" b="1" dirty="0">
                <a:solidFill>
                  <a:schemeClr val="tx2"/>
                </a:solidFill>
              </a:rPr>
              <a:t>40’s y a principios de los 50’s </a:t>
            </a:r>
            <a:r>
              <a:rPr lang="es-AR" sz="2000" b="1" dirty="0" smtClean="0">
                <a:solidFill>
                  <a:schemeClr val="tx2"/>
                </a:solidFill>
              </a:rPr>
              <a:t>, </a:t>
            </a:r>
            <a:r>
              <a:rPr lang="es-AR" sz="2000" b="1" u="sng" dirty="0" smtClean="0">
                <a:solidFill>
                  <a:schemeClr val="tx2"/>
                </a:solidFill>
              </a:rPr>
              <a:t>falsa </a:t>
            </a:r>
            <a:r>
              <a:rPr lang="es-AR" sz="2000" b="1" u="sng" dirty="0">
                <a:solidFill>
                  <a:schemeClr val="tx2"/>
                </a:solidFill>
              </a:rPr>
              <a:t>creencia que la </a:t>
            </a:r>
            <a:r>
              <a:rPr lang="es-AR" sz="2000" b="1" u="sng" dirty="0" smtClean="0">
                <a:solidFill>
                  <a:schemeClr val="tx2"/>
                </a:solidFill>
              </a:rPr>
              <a:t>“ausencia </a:t>
            </a:r>
            <a:r>
              <a:rPr lang="es-AR" sz="2000" b="1" u="sng" dirty="0">
                <a:solidFill>
                  <a:schemeClr val="tx2"/>
                </a:solidFill>
              </a:rPr>
              <a:t>de </a:t>
            </a:r>
            <a:r>
              <a:rPr lang="es-AR" sz="2000" b="1" u="sng" dirty="0" smtClean="0">
                <a:solidFill>
                  <a:schemeClr val="tx2"/>
                </a:solidFill>
              </a:rPr>
              <a:t>bocio” significa </a:t>
            </a:r>
            <a:r>
              <a:rPr lang="es-AR" sz="2000" b="1" u="sng" dirty="0">
                <a:solidFill>
                  <a:schemeClr val="tx2"/>
                </a:solidFill>
              </a:rPr>
              <a:t>“suficiencia” de </a:t>
            </a:r>
            <a:r>
              <a:rPr lang="es-AR" sz="2000" b="1" u="sng" dirty="0" smtClean="0">
                <a:solidFill>
                  <a:schemeClr val="tx2"/>
                </a:solidFill>
              </a:rPr>
              <a:t>yodo.</a:t>
            </a:r>
          </a:p>
          <a:p>
            <a:endParaRPr lang="es-AR" sz="2000" dirty="0" smtClean="0">
              <a:solidFill>
                <a:schemeClr val="tx2"/>
              </a:solidFill>
            </a:endParaRPr>
          </a:p>
          <a:p>
            <a:r>
              <a:rPr lang="es-AR" sz="2000" b="1" dirty="0" smtClean="0">
                <a:solidFill>
                  <a:schemeClr val="tx2"/>
                </a:solidFill>
              </a:rPr>
              <a:t>7.- .  </a:t>
            </a:r>
            <a:r>
              <a:rPr lang="es-AR" sz="2000" b="1" dirty="0" err="1" smtClean="0">
                <a:solidFill>
                  <a:schemeClr val="tx2"/>
                </a:solidFill>
              </a:rPr>
              <a:t>Yodofobia</a:t>
            </a:r>
            <a:r>
              <a:rPr lang="es-AR" sz="2000" b="1" dirty="0" smtClean="0">
                <a:solidFill>
                  <a:schemeClr val="tx2"/>
                </a:solidFill>
              </a:rPr>
              <a:t>….Estudios </a:t>
            </a:r>
            <a:r>
              <a:rPr lang="es-AR" sz="2000" b="1" dirty="0">
                <a:solidFill>
                  <a:schemeClr val="tx2"/>
                </a:solidFill>
              </a:rPr>
              <a:t>de Wolff y </a:t>
            </a:r>
            <a:r>
              <a:rPr lang="es-AR" sz="2000" b="1" dirty="0" err="1">
                <a:solidFill>
                  <a:schemeClr val="tx2"/>
                </a:solidFill>
              </a:rPr>
              <a:t>Chaikoff</a:t>
            </a:r>
            <a:r>
              <a:rPr lang="es-AR" sz="2000" b="1" dirty="0">
                <a:solidFill>
                  <a:schemeClr val="tx2"/>
                </a:solidFill>
              </a:rPr>
              <a:t> en </a:t>
            </a:r>
            <a:r>
              <a:rPr lang="es-AR" sz="2000" b="1" dirty="0" smtClean="0">
                <a:solidFill>
                  <a:schemeClr val="tx2"/>
                </a:solidFill>
              </a:rPr>
              <a:t>1948, …..era atómica.</a:t>
            </a:r>
            <a:endParaRPr lang="es-AR" sz="2000" b="1" dirty="0">
              <a:solidFill>
                <a:schemeClr val="tx2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09006" y="188640"/>
            <a:ext cx="6099298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s-AR" sz="3200" b="1" dirty="0">
                <a:solidFill>
                  <a:schemeClr val="bg1"/>
                </a:solidFill>
              </a:rPr>
              <a:t>Uso del yodo a lo largo del siglo XX</a:t>
            </a:r>
            <a:endParaRPr lang="es-AR" sz="3200" dirty="0">
              <a:solidFill>
                <a:schemeClr val="bg1"/>
              </a:solidFill>
            </a:endParaRPr>
          </a:p>
        </p:txBody>
      </p:sp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3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452"/>
    </mc:Choice>
    <mc:Fallback xmlns="">
      <p:transition spd="slow" advTm="337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|44.3|119.1|7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2.7|27.6|111|8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7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9|39|38.6|47.9|13.4|2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8|21.1|3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8|21.1|37.7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3186</TotalTime>
  <Words>601</Words>
  <Application>Microsoft Office PowerPoint</Application>
  <PresentationFormat>Presentación en pantalla (4:3)</PresentationFormat>
  <Paragraphs>88</Paragraphs>
  <Slides>17</Slides>
  <Notes>0</Notes>
  <HiddenSlides>0</HiddenSlides>
  <MMClips>14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5" baseType="lpstr">
      <vt:lpstr>Arial</vt:lpstr>
      <vt:lpstr>Arial Narrow</vt:lpstr>
      <vt:lpstr>Bradley Hand ITC</vt:lpstr>
      <vt:lpstr>Calibri</vt:lpstr>
      <vt:lpstr>Helvetica</vt:lpstr>
      <vt:lpstr>Tahoma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EDUARDO PUSIOL</dc:creator>
  <cp:lastModifiedBy>Maria del Carmen Silva Croome</cp:lastModifiedBy>
  <cp:revision>33</cp:revision>
  <cp:lastPrinted>2020-05-21T18:48:10Z</cp:lastPrinted>
  <dcterms:created xsi:type="dcterms:W3CDTF">2020-05-20T12:56:34Z</dcterms:created>
  <dcterms:modified xsi:type="dcterms:W3CDTF">2020-05-23T20:39:16Z</dcterms:modified>
</cp:coreProperties>
</file>